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0" r:id="rId6"/>
    <p:sldId id="316" r:id="rId7"/>
    <p:sldId id="323" r:id="rId8"/>
    <p:sldId id="324" r:id="rId9"/>
    <p:sldId id="267" r:id="rId10"/>
    <p:sldId id="325" r:id="rId11"/>
    <p:sldId id="326" r:id="rId12"/>
    <p:sldId id="327" r:id="rId13"/>
    <p:sldId id="328" r:id="rId14"/>
    <p:sldId id="271" r:id="rId15"/>
  </p:sldIdLst>
  <p:sldSz cx="12192000" cy="6858000"/>
  <p:notesSz cx="12192000" cy="6858000"/>
  <p:custDataLst>
    <p:tags r:id="rId1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2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832"/>
        <p:guide pos="21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4.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单一模态数据在其独特的嵌入空间中往往包含潜在噪声，导致跨模态交互受到干扰</a:t>
            </a:r>
            <a:endParaRPr lang="en-US" altLang="zh-CN"/>
          </a:p>
          <a:p>
            <a:endParaRPr lang="en-US" altLang="zh-CN"/>
          </a:p>
          <a:p>
            <a:r>
              <a:rPr lang="en-US" altLang="zh-CN"/>
              <a:t>1. 能否量化多模态数据中的不确定性？论文提出利用高斯分布来表示每个实例，将其视为多元正态分布，其中方差代表内在的不确定性。</a:t>
            </a:r>
            <a:endParaRPr lang="en-US" altLang="zh-CN"/>
          </a:p>
          <a:p>
            <a:endParaRPr lang="en-US" altLang="zh-CN"/>
          </a:p>
          <a:p>
            <a:r>
              <a:rPr lang="en-US" altLang="zh-CN"/>
              <a:t>2. 完全忽视这种内在的不确定性是否合适？即使在语义上相似的图像-文本对中，也会有不可避免的aleatoric uncertainty。</a:t>
            </a:r>
            <a:endParaRPr lang="en-US" altLang="zh-CN"/>
          </a:p>
          <a:p>
            <a:endParaRPr lang="en-US" altLang="zh-CN"/>
          </a:p>
          <a:p>
            <a:endParaRPr lang="en-US" altLang="zh-CN"/>
          </a:p>
          <a:p>
            <a:endParaRPr lang="en-US" altLang="zh-CN"/>
          </a:p>
          <a:p>
            <a:r>
              <a:rPr lang="en-US" altLang="zh-CN"/>
              <a:t>在图(a)中，图片和文本都被标注为“积极情感（Sentiment: Positive）”，但这些数据本身可能存在噪声。例如，一些图片和文本的情感表达可能不明确，或者因为模糊的语义或主观性，导致人们对这些数据的情感判断存在不确定性。</a:t>
            </a:r>
            <a:endParaRPr lang="en-US" altLang="zh-CN"/>
          </a:p>
          <a:p>
            <a:r>
              <a:rPr lang="en-US" altLang="zh-CN"/>
              <a:t>红色框中的内容可能包含更高的不确定性，说明这些模态数据的表达可能会因为语义的模糊性而产生噪声。</a:t>
            </a:r>
            <a:endParaRPr lang="en-US" altLang="zh-CN"/>
          </a:p>
          <a:p>
            <a:r>
              <a:rPr lang="en-US" altLang="zh-CN"/>
              <a:t>这部分的主要目的是展示多模态数据由于其固有的模糊性，容易引入噪声和不确定性。</a:t>
            </a:r>
            <a:endParaRPr lang="en-US" altLang="zh-CN"/>
          </a:p>
          <a:p>
            <a:endParaRPr lang="en-US" altLang="zh-CN"/>
          </a:p>
          <a:p>
            <a:r>
              <a:rPr lang="en-US" altLang="zh-CN"/>
              <a:t>在图(b)中，通过多元高斯分布来表示模糊的语义。这种表示方式可以将语义相近但模态不同的数据通过概率分布表示在同一个隐空间中。</a:t>
            </a:r>
            <a:endParaRPr lang="en-US" altLang="zh-CN"/>
          </a:p>
          <a:p>
            <a:r>
              <a:rPr lang="en-US" altLang="zh-CN"/>
              <a:t>不同数据点在高斯分布中可能聚集成不同的峰，代表各个模态的语义集中区域。例如，情感为“积极”的图片和文本尽管存在噪声，但可以在这个多模态隐空间中映射为相似的分布。</a:t>
            </a:r>
            <a:endParaRPr lang="en-US" altLang="zh-CN"/>
          </a:p>
          <a:p>
            <a:r>
              <a:rPr lang="en-US" altLang="zh-CN"/>
              <a:t>这个图展示了如何通过高斯分布的方差来量化数据的不确定性，从而在模糊语义环境中更好地表示不同模态的数据。</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9" Type="http://schemas.openxmlformats.org/officeDocument/2006/relationships/notesSlide" Target="../notesSlides/notesSlide1.xml"/><Relationship Id="rId18" Type="http://schemas.openxmlformats.org/officeDocument/2006/relationships/slideLayout" Target="../slideLayouts/slideLayout5.xml"/><Relationship Id="rId17" Type="http://schemas.openxmlformats.org/officeDocument/2006/relationships/image" Target="../media/image15.png"/><Relationship Id="rId16" Type="http://schemas.openxmlformats.org/officeDocument/2006/relationships/tags" Target="../tags/tag2.xml"/><Relationship Id="rId15" Type="http://schemas.openxmlformats.org/officeDocument/2006/relationships/tags" Target="../tags/tag1.xml"/><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0.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5.xml"/><Relationship Id="rId7" Type="http://schemas.openxmlformats.org/officeDocument/2006/relationships/image" Target="../media/image49.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5.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1" Type="http://schemas.openxmlformats.org/officeDocument/2006/relationships/notesSlide" Target="../notesSlides/notesSlide3.xml"/><Relationship Id="rId10" Type="http://schemas.openxmlformats.org/officeDocument/2006/relationships/slideLayout" Target="../slideLayouts/slideLayout4.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4.xml"/><Relationship Id="rId12" Type="http://schemas.openxmlformats.org/officeDocument/2006/relationships/slideLayout" Target="../slideLayouts/slideLayout1.xml"/><Relationship Id="rId11" Type="http://schemas.openxmlformats.org/officeDocument/2006/relationships/image" Target="../media/image20.png"/><Relationship Id="rId10" Type="http://schemas.openxmlformats.org/officeDocument/2006/relationships/image" Target="../media/image29.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5.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6.xml"/><Relationship Id="rId13" Type="http://schemas.openxmlformats.org/officeDocument/2006/relationships/slideLayout" Target="../slideLayouts/slideLayout1.xml"/><Relationship Id="rId12" Type="http://schemas.openxmlformats.org/officeDocument/2006/relationships/image" Target="../media/image38.png"/><Relationship Id="rId11" Type="http://schemas.openxmlformats.org/officeDocument/2006/relationships/image" Target="../media/image37.png"/><Relationship Id="rId10" Type="http://schemas.openxmlformats.org/officeDocument/2006/relationships/image" Target="../media/image36.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5.xml"/><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5.xml"/><Relationship Id="rId7" Type="http://schemas.openxmlformats.org/officeDocument/2006/relationships/image" Target="../media/image42.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9.xml"/><Relationship Id="rId10" Type="http://schemas.openxmlformats.org/officeDocument/2006/relationships/slideLayout" Target="../slideLayouts/slideLayout5.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pc="-215" dirty="0">
                <a:solidFill>
                  <a:srgbClr val="D9D9D9"/>
                </a:solidFill>
                <a:latin typeface="Trebuchet MS" panose="020B0603020202020204"/>
                <a:cs typeface="Trebuchet MS" panose="020B0603020202020204"/>
              </a:rPr>
              <a:t>Advanced</a:t>
            </a:r>
            <a:r>
              <a:rPr spc="-490" dirty="0">
                <a:solidFill>
                  <a:srgbClr val="D9D9D9"/>
                </a:solidFill>
                <a:latin typeface="Trebuchet MS" panose="020B0603020202020204"/>
                <a:cs typeface="Trebuchet MS" panose="020B0603020202020204"/>
              </a:rPr>
              <a:t> </a:t>
            </a:r>
            <a:r>
              <a:rPr spc="-220" dirty="0">
                <a:solidFill>
                  <a:srgbClr val="D9D9D9"/>
                </a:solidFill>
                <a:latin typeface="Trebuchet MS" panose="020B0603020202020204"/>
                <a:cs typeface="Trebuchet MS" panose="020B0603020202020204"/>
              </a:rPr>
              <a:t>Techniqueof</a:t>
            </a:r>
            <a:endParaRPr>
              <a:latin typeface="Trebuchet MS" panose="020B0603020202020204"/>
              <a:cs typeface="Trebuchet MS" panose="020B0603020202020204"/>
            </a:endParaRPr>
          </a:p>
          <a:p>
            <a:pPr marR="63500" algn="r">
              <a:lnSpc>
                <a:spcPts val="2120"/>
              </a:lnSpc>
            </a:pPr>
            <a:r>
              <a:rPr spc="-180" dirty="0">
                <a:solidFill>
                  <a:srgbClr val="D9D9D9"/>
                </a:solidFill>
                <a:latin typeface="Trebuchet MS" panose="020B0603020202020204"/>
                <a:cs typeface="Trebuchet MS" panose="020B0603020202020204"/>
              </a:rPr>
              <a:t>Artificial</a:t>
            </a:r>
            <a:r>
              <a:rPr spc="70" dirty="0">
                <a:solidFill>
                  <a:srgbClr val="D9D9D9"/>
                </a:solidFill>
                <a:latin typeface="Trebuchet MS" panose="020B0603020202020204"/>
                <a:cs typeface="Trebuchet MS" panose="020B0603020202020204"/>
              </a:rPr>
              <a:t> </a:t>
            </a:r>
            <a:r>
              <a:rPr spc="-190" dirty="0">
                <a:solidFill>
                  <a:srgbClr val="D9D9D9"/>
                </a:solidFill>
                <a:latin typeface="Trebuchet MS" panose="020B0603020202020204"/>
                <a:cs typeface="Trebuchet MS" panose="020B0603020202020204"/>
              </a:rPr>
              <a:t>Intelligence</a:t>
            </a:r>
            <a:endParaRPr>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pc="-215" dirty="0">
                <a:solidFill>
                  <a:srgbClr val="D9D9D9"/>
                </a:solidFill>
                <a:latin typeface="Trebuchet MS" panose="020B0603020202020204"/>
                <a:cs typeface="Trebuchet MS" panose="020B0603020202020204"/>
              </a:rPr>
              <a:t>Advanced</a:t>
            </a:r>
            <a:r>
              <a:rPr spc="-500" dirty="0">
                <a:solidFill>
                  <a:srgbClr val="D9D9D9"/>
                </a:solidFill>
                <a:latin typeface="Trebuchet MS" panose="020B0603020202020204"/>
                <a:cs typeface="Trebuchet MS" panose="020B0603020202020204"/>
              </a:rPr>
              <a:t> </a:t>
            </a:r>
            <a:r>
              <a:rPr spc="-220" dirty="0">
                <a:solidFill>
                  <a:srgbClr val="D9D9D9"/>
                </a:solidFill>
                <a:latin typeface="Trebuchet MS" panose="020B0603020202020204"/>
                <a:cs typeface="Trebuchet MS" panose="020B0603020202020204"/>
              </a:rPr>
              <a:t>Techniqueof </a:t>
            </a:r>
            <a:r>
              <a:rPr spc="-80" dirty="0">
                <a:solidFill>
                  <a:srgbClr val="D9D9D9"/>
                </a:solidFill>
                <a:latin typeface="Trebuchet MS" panose="020B0603020202020204"/>
                <a:cs typeface="Trebuchet MS" panose="020B0603020202020204"/>
              </a:rPr>
              <a:t> </a:t>
            </a:r>
            <a:r>
              <a:rPr spc="-180" dirty="0">
                <a:solidFill>
                  <a:srgbClr val="D9D9D9"/>
                </a:solidFill>
                <a:latin typeface="Trebuchet MS" panose="020B0603020202020204"/>
                <a:cs typeface="Trebuchet MS" panose="020B0603020202020204"/>
              </a:rPr>
              <a:t>Artificial</a:t>
            </a:r>
            <a:r>
              <a:rPr spc="75" dirty="0">
                <a:solidFill>
                  <a:srgbClr val="D9D9D9"/>
                </a:solidFill>
                <a:latin typeface="Trebuchet MS" panose="020B0603020202020204"/>
                <a:cs typeface="Trebuchet MS" panose="020B0603020202020204"/>
              </a:rPr>
              <a:t> </a:t>
            </a:r>
            <a:r>
              <a:rPr spc="-190" dirty="0">
                <a:solidFill>
                  <a:srgbClr val="D9D9D9"/>
                </a:solidFill>
                <a:latin typeface="Trebuchet MS" panose="020B0603020202020204"/>
                <a:cs typeface="Trebuchet MS" panose="020B0603020202020204"/>
              </a:rPr>
              <a:t>Intelligence</a:t>
            </a:r>
            <a:endParaRPr>
              <a:latin typeface="Trebuchet MS" panose="020B0603020202020204"/>
              <a:cs typeface="Trebuchet MS" panose="020B0603020202020204"/>
            </a:endParaRPr>
          </a:p>
        </p:txBody>
      </p:sp>
      <p:grpSp>
        <p:nvGrpSpPr>
          <p:cNvPr id="22" name="object 22"/>
          <p:cNvGrpSpPr/>
          <p:nvPr/>
        </p:nvGrpSpPr>
        <p:grpSpPr>
          <a:xfrm>
            <a:off x="0" y="949325"/>
            <a:ext cx="12192000" cy="452691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724140" y="5937885"/>
            <a:ext cx="3748405"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Tingting</a:t>
            </a:r>
            <a:r>
              <a:rPr sz="2400" b="1" spc="-35" dirty="0">
                <a:solidFill>
                  <a:srgbClr val="1F4E79"/>
                </a:solidFill>
                <a:latin typeface="Times New Roman" panose="02020603050405020304"/>
                <a:cs typeface="Times New Roman" panose="02020603050405020304"/>
              </a:rPr>
              <a:t> </a:t>
            </a:r>
            <a:r>
              <a:rPr lang="en-US" sz="2400" b="1" spc="-35" dirty="0">
                <a:solidFill>
                  <a:srgbClr val="1F4E79"/>
                </a:solidFill>
                <a:latin typeface="Times New Roman" panose="02020603050405020304"/>
                <a:cs typeface="Times New Roman" panose="02020603050405020304"/>
              </a:rPr>
              <a:t>Zhang</a:t>
            </a:r>
            <a:endParaRPr lang="en-US" sz="2400" b="1" spc="-35" dirty="0">
              <a:solidFill>
                <a:srgbClr val="1F4E79"/>
              </a:solidFill>
              <a:latin typeface="Times New Roman" panose="02020603050405020304"/>
              <a:cs typeface="Times New Roman" panose="02020603050405020304"/>
            </a:endParaRPr>
          </a:p>
        </p:txBody>
      </p:sp>
      <p:sp>
        <p:nvSpPr>
          <p:cNvPr id="39" name="object 39"/>
          <p:cNvSpPr txBox="1"/>
          <p:nvPr/>
        </p:nvSpPr>
        <p:spPr>
          <a:xfrm>
            <a:off x="9829800" y="5193665"/>
            <a:ext cx="2427605"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5" dirty="0">
                <a:solidFill>
                  <a:srgbClr val="1F4E79"/>
                </a:solidFill>
                <a:latin typeface="Noto Sans Mono CJK HK"/>
                <a:cs typeface="Noto Sans Mono CJK HK"/>
              </a:rPr>
              <a:t>CVPR</a:t>
            </a:r>
            <a:r>
              <a:rPr sz="1600" b="1" spc="-190" dirty="0">
                <a:solidFill>
                  <a:srgbClr val="1F4E79"/>
                </a:solidFill>
                <a:latin typeface="Noto Sans Mono CJK HK"/>
                <a:cs typeface="Noto Sans Mono CJK HK"/>
              </a:rPr>
              <a:t> </a:t>
            </a:r>
            <a:r>
              <a:rPr sz="1600" b="1" spc="5" dirty="0">
                <a:solidFill>
                  <a:srgbClr val="1F4E79"/>
                </a:solidFill>
                <a:latin typeface="Noto Sans Mono CJK HK"/>
                <a:cs typeface="Noto Sans Mono CJK HK"/>
              </a:rPr>
              <a:t>202</a:t>
            </a:r>
            <a:r>
              <a:rPr lang="en-US" sz="1600" b="1" spc="5" dirty="0">
                <a:solidFill>
                  <a:srgbClr val="1F4E79"/>
                </a:solidFill>
                <a:latin typeface="Noto Sans Mono CJK HK"/>
                <a:cs typeface="Noto Sans Mono CJK HK"/>
              </a:rPr>
              <a:t>4</a:t>
            </a:r>
            <a:endParaRPr lang="en-US" sz="1600" b="1" spc="5" dirty="0">
              <a:solidFill>
                <a:srgbClr val="1F4E79"/>
              </a:solidFill>
              <a:latin typeface="Noto Sans Mono CJK HK"/>
              <a:cs typeface="Noto Sans Mono CJK HK"/>
            </a:endParaRPr>
          </a:p>
        </p:txBody>
      </p:sp>
      <p:sp>
        <p:nvSpPr>
          <p:cNvPr id="40" name="object 40"/>
          <p:cNvSpPr txBox="1"/>
          <p:nvPr/>
        </p:nvSpPr>
        <p:spPr>
          <a:xfrm>
            <a:off x="4267200" y="5193665"/>
            <a:ext cx="4224020" cy="257810"/>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None</a:t>
            </a:r>
            <a:endParaRPr sz="1600">
              <a:latin typeface="Noto Sans Mono CJK HK"/>
              <a:cs typeface="Noto Sans Mono CJK HK"/>
            </a:endParaRPr>
          </a:p>
        </p:txBody>
      </p:sp>
      <p:sp>
        <p:nvSpPr>
          <p:cNvPr id="43" name="object 38"/>
          <p:cNvSpPr txBox="1"/>
          <p:nvPr>
            <p:custDataLst>
              <p:tags r:id="rId15"/>
            </p:custDataLst>
          </p:nvPr>
        </p:nvSpPr>
        <p:spPr>
          <a:xfrm>
            <a:off x="254635" y="1566545"/>
            <a:ext cx="11876405" cy="442595"/>
          </a:xfrm>
          <a:prstGeom prst="rect">
            <a:avLst/>
          </a:prstGeom>
        </p:spPr>
        <p:txBody>
          <a:bodyPr vert="horz" wrap="square" lIns="0" tIns="12065" rIns="0" bIns="0" rtlCol="0">
            <a:spAutoFit/>
          </a:bodyPr>
          <a:p>
            <a:pPr marL="1289685" marR="5080" indent="-1277620" algn="ctr">
              <a:lnSpc>
                <a:spcPct val="100000"/>
              </a:lnSpc>
              <a:spcBef>
                <a:spcPts val="95"/>
              </a:spcBef>
            </a:pPr>
            <a:r>
              <a:rPr sz="2800" b="1" dirty="0">
                <a:solidFill>
                  <a:schemeClr val="bg1">
                    <a:lumMod val="75000"/>
                  </a:schemeClr>
                </a:solidFill>
                <a:latin typeface="Times New Roman" panose="02020603050405020304"/>
                <a:cs typeface="Times New Roman" panose="02020603050405020304"/>
              </a:rPr>
              <a:t>Embracing Unimodal Aleatoric Uncertainty for Robust Multimodal Fusion</a:t>
            </a:r>
            <a:endParaRPr sz="2800" b="1" dirty="0">
              <a:solidFill>
                <a:schemeClr val="bg1">
                  <a:lumMod val="75000"/>
                </a:schemeClr>
              </a:solidFill>
              <a:latin typeface="Times New Roman" panose="02020603050405020304"/>
              <a:cs typeface="Times New Roman" panose="02020603050405020304"/>
            </a:endParaRPr>
          </a:p>
        </p:txBody>
      </p:sp>
      <p:sp>
        <p:nvSpPr>
          <p:cNvPr id="42" name="object 38"/>
          <p:cNvSpPr txBox="1"/>
          <p:nvPr>
            <p:custDataLst>
              <p:tags r:id="rId16"/>
            </p:custDataLst>
          </p:nvPr>
        </p:nvSpPr>
        <p:spPr>
          <a:xfrm>
            <a:off x="381000" y="1600200"/>
            <a:ext cx="11605260" cy="442595"/>
          </a:xfrm>
          <a:prstGeom prst="rect">
            <a:avLst/>
          </a:prstGeom>
        </p:spPr>
        <p:txBody>
          <a:bodyPr vert="horz" wrap="square" lIns="0" tIns="12065" rIns="0" bIns="0" rtlCol="0">
            <a:spAutoFit/>
          </a:bodyPr>
          <a:p>
            <a:pPr marL="1289685" marR="5080" indent="-1277620" algn="ctr">
              <a:lnSpc>
                <a:spcPct val="100000"/>
              </a:lnSpc>
              <a:spcBef>
                <a:spcPts val="95"/>
              </a:spcBef>
            </a:pPr>
            <a:r>
              <a:rPr sz="2800" b="1" dirty="0">
                <a:solidFill>
                  <a:srgbClr val="1F4E79"/>
                </a:solidFill>
                <a:latin typeface="Times New Roman" panose="02020603050405020304"/>
                <a:cs typeface="Times New Roman" panose="02020603050405020304"/>
              </a:rPr>
              <a:t>Embracing Unimodal Aleatoric Uncertainty for Robust Multimodal Fusion</a:t>
            </a:r>
            <a:endParaRPr sz="2800" b="1" dirty="0">
              <a:solidFill>
                <a:srgbClr val="1F4E79"/>
              </a:solidFill>
              <a:latin typeface="Times New Roman" panose="02020603050405020304"/>
              <a:cs typeface="Times New Roman" panose="02020603050405020304"/>
            </a:endParaRPr>
          </a:p>
        </p:txBody>
      </p:sp>
      <p:sp>
        <p:nvSpPr>
          <p:cNvPr id="25" name="灯片编号占位符 24"/>
          <p:cNvSpPr>
            <a:spLocks noGrp="1"/>
          </p:cNvSpPr>
          <p:nvPr>
            <p:ph type="sldNum" sz="quarter" idx="7"/>
          </p:nvPr>
        </p:nvSpPr>
        <p:spPr/>
        <p:txBody>
          <a:bodyPr/>
          <a:p>
            <a:fld id="{B6F15528-21DE-4FAA-801E-634DDDAF4B2B}" type="slidenum">
              <a:rPr/>
            </a:fld>
            <a:endParaRPr/>
          </a:p>
        </p:txBody>
      </p:sp>
      <p:pic>
        <p:nvPicPr>
          <p:cNvPr id="26" name="图片 25"/>
          <p:cNvPicPr>
            <a:picLocks noChangeAspect="1"/>
          </p:cNvPicPr>
          <p:nvPr/>
        </p:nvPicPr>
        <p:blipFill>
          <a:blip r:embed="rId17"/>
          <a:stretch>
            <a:fillRect/>
          </a:stretch>
        </p:blipFill>
        <p:spPr>
          <a:xfrm>
            <a:off x="352425" y="2362200"/>
            <a:ext cx="11487150" cy="213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21" name="图片 20"/>
          <p:cNvPicPr>
            <a:picLocks noChangeAspect="1"/>
          </p:cNvPicPr>
          <p:nvPr/>
        </p:nvPicPr>
        <p:blipFill>
          <a:blip r:embed="rId7"/>
          <a:stretch>
            <a:fillRect/>
          </a:stretch>
        </p:blipFill>
        <p:spPr>
          <a:xfrm>
            <a:off x="76200" y="1447800"/>
            <a:ext cx="5772785" cy="2481580"/>
          </a:xfrm>
          <a:prstGeom prst="rect">
            <a:avLst/>
          </a:prstGeom>
        </p:spPr>
      </p:pic>
      <p:pic>
        <p:nvPicPr>
          <p:cNvPr id="22" name="图片 21"/>
          <p:cNvPicPr>
            <a:picLocks noChangeAspect="1"/>
          </p:cNvPicPr>
          <p:nvPr/>
        </p:nvPicPr>
        <p:blipFill>
          <a:blip r:embed="rId8"/>
          <a:stretch>
            <a:fillRect/>
          </a:stretch>
        </p:blipFill>
        <p:spPr>
          <a:xfrm>
            <a:off x="6324600" y="1524000"/>
            <a:ext cx="5610225" cy="4200525"/>
          </a:xfrm>
          <a:prstGeom prst="rect">
            <a:avLst/>
          </a:prstGeom>
        </p:spPr>
      </p:pic>
      <p:pic>
        <p:nvPicPr>
          <p:cNvPr id="19" name="图片 18"/>
          <p:cNvPicPr>
            <a:picLocks noChangeAspect="1"/>
          </p:cNvPicPr>
          <p:nvPr/>
        </p:nvPicPr>
        <p:blipFill>
          <a:blip r:embed="rId9"/>
          <a:stretch>
            <a:fillRect/>
          </a:stretch>
        </p:blipFill>
        <p:spPr>
          <a:xfrm>
            <a:off x="228600" y="3929380"/>
            <a:ext cx="5143500" cy="2057400"/>
          </a:xfrm>
          <a:prstGeom prst="rect">
            <a:avLst/>
          </a:prstGeom>
        </p:spPr>
      </p:pic>
      <p:sp>
        <p:nvSpPr>
          <p:cNvPr id="20" name="文本框 19"/>
          <p:cNvSpPr txBox="1"/>
          <p:nvPr/>
        </p:nvSpPr>
        <p:spPr>
          <a:xfrm>
            <a:off x="1308100" y="6096000"/>
            <a:ext cx="4064000" cy="368300"/>
          </a:xfrm>
          <a:prstGeom prst="rect">
            <a:avLst/>
          </a:prstGeom>
          <a:noFill/>
        </p:spPr>
        <p:txBody>
          <a:bodyPr wrap="square" rtlCol="0">
            <a:spAutoFit/>
          </a:bodyPr>
          <a:p>
            <a:r>
              <a:rPr lang="zh-CN" altLang="en-US"/>
              <a:t>Robust Multimodal Feature Integration</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8" name="图片 17"/>
          <p:cNvPicPr>
            <a:picLocks noChangeAspect="1"/>
          </p:cNvPicPr>
          <p:nvPr/>
        </p:nvPicPr>
        <p:blipFill>
          <a:blip r:embed="rId7"/>
          <a:stretch>
            <a:fillRect/>
          </a:stretch>
        </p:blipFill>
        <p:spPr>
          <a:xfrm>
            <a:off x="2819400" y="1676400"/>
            <a:ext cx="7559675" cy="42176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01896" y="426719"/>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882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8" name="灯片编号占位符 17"/>
          <p:cNvSpPr>
            <a:spLocks noGrp="1"/>
          </p:cNvSpPr>
          <p:nvPr>
            <p:ph type="sldNum" sz="quarter" idx="7"/>
          </p:nvPr>
        </p:nvSpPr>
        <p:spPr>
          <a:xfrm>
            <a:off x="9387840" y="6515100"/>
            <a:ext cx="2804160" cy="342900"/>
          </a:xfrm>
        </p:spPr>
        <p:txBody>
          <a:bodyPr/>
          <a:p>
            <a:fld id="{B6F15528-21DE-4FAA-801E-634DDDAF4B2B}" type="slidenum">
              <a:rPr/>
            </a:fld>
            <a:endParaRPr/>
          </a:p>
        </p:txBody>
      </p:sp>
      <p:sp>
        <p:nvSpPr>
          <p:cNvPr id="21" name="文本框 20"/>
          <p:cNvSpPr txBox="1"/>
          <p:nvPr/>
        </p:nvSpPr>
        <p:spPr>
          <a:xfrm>
            <a:off x="200660" y="1739900"/>
            <a:ext cx="6803390" cy="4435475"/>
          </a:xfrm>
          <a:prstGeom prst="rect">
            <a:avLst/>
          </a:prstGeom>
          <a:noFill/>
        </p:spPr>
        <p:txBody>
          <a:bodyPr wrap="square" rtlCol="0" anchor="t">
            <a:noAutofit/>
          </a:bodyPr>
          <a:p>
            <a:r>
              <a:rPr lang="en-US" altLang="zh-CN" sz="2400"/>
              <a:t>the unimodal data in their unique embedding space mostly contains potential noise, which leads to corrupted cross-modal interactions(the introduced noise comes from the aleatoric uncertainty).</a:t>
            </a:r>
            <a:endParaRPr lang="en-US" altLang="zh-CN" sz="2400"/>
          </a:p>
          <a:p>
            <a:endParaRPr lang="en-US" altLang="zh-CN" sz="2400"/>
          </a:p>
          <a:p>
            <a:endParaRPr lang="en-US" altLang="zh-CN" sz="2400"/>
          </a:p>
          <a:p>
            <a:r>
              <a:rPr lang="en-US" altLang="zh-CN" sz="2400"/>
              <a:t>1. Can we quantify the uncertainty in multimodal data?</a:t>
            </a:r>
            <a:endParaRPr lang="en-US" altLang="zh-CN" sz="2400"/>
          </a:p>
          <a:p>
            <a:endParaRPr lang="en-US" altLang="zh-CN" sz="2400"/>
          </a:p>
          <a:p>
            <a:r>
              <a:rPr lang="en-US" altLang="zh-CN" sz="2400"/>
              <a:t>2. Is it appropriate to completely drop the intrinsic uncertainty?</a:t>
            </a:r>
            <a:endParaRPr lang="en-US" altLang="zh-CN" sz="2400"/>
          </a:p>
        </p:txBody>
      </p:sp>
      <p:pic>
        <p:nvPicPr>
          <p:cNvPr id="17" name="图片 16"/>
          <p:cNvPicPr>
            <a:picLocks noChangeAspect="1"/>
          </p:cNvPicPr>
          <p:nvPr/>
        </p:nvPicPr>
        <p:blipFill>
          <a:blip r:embed="rId7"/>
          <a:srcRect b="24933"/>
          <a:stretch>
            <a:fillRect/>
          </a:stretch>
        </p:blipFill>
        <p:spPr>
          <a:xfrm>
            <a:off x="6858000" y="1840230"/>
            <a:ext cx="5190490" cy="37109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152400" y="1025525"/>
            <a:ext cx="6328410" cy="2378710"/>
          </a:xfrm>
          <a:prstGeom prst="rect">
            <a:avLst/>
          </a:prstGeom>
        </p:spPr>
      </p:pic>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7" cstate="print"/>
              <a:stretch>
                <a:fillRect/>
              </a:stretch>
            </a:blipFill>
          </p:spPr>
          <p:txBody>
            <a:bodyPr wrap="square" lIns="0" tIns="0" rIns="0" bIns="0" rtlCol="0"/>
            <a:lstStyle/>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04305"/>
            <a:ext cx="2804160" cy="342900"/>
          </a:xfrm>
        </p:spPr>
        <p:txBody>
          <a:bodyPr/>
          <a:p>
            <a:fld id="{B6F15528-21DE-4FAA-801E-634DDDAF4B2B}" type="slidenum">
              <a:rPr/>
            </a:fld>
            <a:endParaRPr/>
          </a:p>
        </p:txBody>
      </p:sp>
      <p:pic>
        <p:nvPicPr>
          <p:cNvPr id="20" name="图片 19"/>
          <p:cNvPicPr>
            <a:picLocks noChangeAspect="1"/>
          </p:cNvPicPr>
          <p:nvPr/>
        </p:nvPicPr>
        <p:blipFill>
          <a:blip r:embed="rId8"/>
          <a:stretch>
            <a:fillRect/>
          </a:stretch>
        </p:blipFill>
        <p:spPr>
          <a:xfrm>
            <a:off x="0" y="3522345"/>
            <a:ext cx="6072505" cy="3335655"/>
          </a:xfrm>
          <a:prstGeom prst="rect">
            <a:avLst/>
          </a:prstGeom>
        </p:spPr>
      </p:pic>
      <p:pic>
        <p:nvPicPr>
          <p:cNvPr id="21" name="图片 20"/>
          <p:cNvPicPr>
            <a:picLocks noChangeAspect="1"/>
          </p:cNvPicPr>
          <p:nvPr/>
        </p:nvPicPr>
        <p:blipFill>
          <a:blip r:embed="rId9"/>
          <a:stretch>
            <a:fillRect/>
          </a:stretch>
        </p:blipFill>
        <p:spPr>
          <a:xfrm>
            <a:off x="6400800" y="3048000"/>
            <a:ext cx="5819140" cy="2359660"/>
          </a:xfrm>
          <a:prstGeom prst="rect">
            <a:avLst/>
          </a:prstGeom>
        </p:spPr>
      </p:pic>
      <p:sp>
        <p:nvSpPr>
          <p:cNvPr id="22" name="文本框 21"/>
          <p:cNvSpPr txBox="1"/>
          <p:nvPr/>
        </p:nvSpPr>
        <p:spPr>
          <a:xfrm>
            <a:off x="0" y="906780"/>
            <a:ext cx="5652770" cy="368300"/>
          </a:xfrm>
          <a:prstGeom prst="rect">
            <a:avLst/>
          </a:prstGeom>
          <a:noFill/>
        </p:spPr>
        <p:txBody>
          <a:bodyPr wrap="square" rtlCol="0">
            <a:spAutoFit/>
          </a:bodyPr>
          <a:p>
            <a:r>
              <a:rPr lang="en-US" altLang="zh-CN"/>
              <a:t>1. Unimodal Distributional Representation</a:t>
            </a:r>
            <a:endParaRPr lang="en-US" altLang="zh-CN"/>
          </a:p>
        </p:txBody>
      </p:sp>
      <p:sp>
        <p:nvSpPr>
          <p:cNvPr id="23" name="文本框 22"/>
          <p:cNvSpPr txBox="1"/>
          <p:nvPr/>
        </p:nvSpPr>
        <p:spPr>
          <a:xfrm>
            <a:off x="-76200" y="3352800"/>
            <a:ext cx="5689600" cy="368300"/>
          </a:xfrm>
          <a:prstGeom prst="rect">
            <a:avLst/>
          </a:prstGeom>
          <a:noFill/>
        </p:spPr>
        <p:txBody>
          <a:bodyPr wrap="square" rtlCol="0">
            <a:spAutoFit/>
          </a:bodyPr>
          <a:p>
            <a:r>
              <a:rPr lang="en-US" altLang="zh-CN"/>
              <a:t>2. Uncertainty-based Representation Augmentation</a:t>
            </a:r>
            <a:endParaRPr lang="en-US" altLang="zh-CN"/>
          </a:p>
        </p:txBody>
      </p:sp>
      <p:sp>
        <p:nvSpPr>
          <p:cNvPr id="24" name="文本框 23"/>
          <p:cNvSpPr txBox="1"/>
          <p:nvPr/>
        </p:nvSpPr>
        <p:spPr>
          <a:xfrm>
            <a:off x="6629400" y="2895600"/>
            <a:ext cx="4064000" cy="368300"/>
          </a:xfrm>
          <a:prstGeom prst="rect">
            <a:avLst/>
          </a:prstGeom>
          <a:noFill/>
        </p:spPr>
        <p:txBody>
          <a:bodyPr wrap="square" rtlCol="0">
            <a:spAutoFit/>
          </a:bodyPr>
          <a:p>
            <a:r>
              <a:rPr lang="en-US" altLang="zh-CN"/>
              <a:t>3. Robust Multimodal Feature Integration</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8" name="文本框 17"/>
          <p:cNvSpPr txBox="1"/>
          <p:nvPr>
            <p:custDataLst>
              <p:tags r:id="rId7"/>
            </p:custDataLst>
          </p:nvPr>
        </p:nvSpPr>
        <p:spPr>
          <a:xfrm>
            <a:off x="76200" y="1524000"/>
            <a:ext cx="6096000" cy="398780"/>
          </a:xfrm>
          <a:prstGeom prst="rect">
            <a:avLst/>
          </a:prstGeom>
          <a:noFill/>
        </p:spPr>
        <p:txBody>
          <a:bodyPr wrap="square" rtlCol="0" anchor="t">
            <a:spAutoFit/>
          </a:bodyPr>
          <a:p>
            <a:r>
              <a:rPr lang="en-US" altLang="zh-CN" sz="2000"/>
              <a:t>1. Uncertainty Estimation in Deep Learning Models</a:t>
            </a:r>
            <a:endParaRPr lang="en-US" altLang="zh-CN" sz="2000"/>
          </a:p>
        </p:txBody>
      </p:sp>
      <p:pic>
        <p:nvPicPr>
          <p:cNvPr id="21" name="图片 20"/>
          <p:cNvPicPr>
            <a:picLocks noChangeAspect="1"/>
          </p:cNvPicPr>
          <p:nvPr/>
        </p:nvPicPr>
        <p:blipFill>
          <a:blip r:embed="rId8"/>
          <a:stretch>
            <a:fillRect/>
          </a:stretch>
        </p:blipFill>
        <p:spPr>
          <a:xfrm>
            <a:off x="1143000" y="2141855"/>
            <a:ext cx="5114925" cy="1514475"/>
          </a:xfrm>
          <a:prstGeom prst="rect">
            <a:avLst/>
          </a:prstGeom>
        </p:spPr>
      </p:pic>
      <p:sp>
        <p:nvSpPr>
          <p:cNvPr id="22" name="文本框 21"/>
          <p:cNvSpPr txBox="1"/>
          <p:nvPr/>
        </p:nvSpPr>
        <p:spPr>
          <a:xfrm>
            <a:off x="6477000" y="1488440"/>
            <a:ext cx="4646930" cy="368300"/>
          </a:xfrm>
          <a:prstGeom prst="rect">
            <a:avLst/>
          </a:prstGeom>
          <a:noFill/>
        </p:spPr>
        <p:txBody>
          <a:bodyPr wrap="square" rtlCol="0">
            <a:spAutoFit/>
          </a:bodyPr>
          <a:p>
            <a:r>
              <a:rPr lang="en-US" altLang="zh-CN"/>
              <a:t>2. </a:t>
            </a:r>
            <a:r>
              <a:rPr lang="zh-CN" altLang="en-US"/>
              <a:t>Stable Unimodal Feature Augmentation</a:t>
            </a:r>
            <a:endParaRPr lang="zh-CN" altLang="en-US"/>
          </a:p>
        </p:txBody>
      </p:sp>
      <p:sp>
        <p:nvSpPr>
          <p:cNvPr id="23" name="文本框 22"/>
          <p:cNvSpPr txBox="1"/>
          <p:nvPr/>
        </p:nvSpPr>
        <p:spPr>
          <a:xfrm>
            <a:off x="7162800" y="1981200"/>
            <a:ext cx="4885055" cy="368300"/>
          </a:xfrm>
          <a:prstGeom prst="rect">
            <a:avLst/>
          </a:prstGeom>
          <a:noFill/>
        </p:spPr>
        <p:txBody>
          <a:bodyPr wrap="square" rtlCol="0">
            <a:spAutoFit/>
          </a:bodyPr>
          <a:p>
            <a:r>
              <a:rPr lang="en-US" altLang="zh-CN"/>
              <a:t>2. 1 </a:t>
            </a:r>
            <a:r>
              <a:rPr lang="zh-CN" altLang="en-US"/>
              <a:t>Unimodal Distributional Representation</a:t>
            </a:r>
            <a:endParaRPr lang="zh-CN" altLang="en-US"/>
          </a:p>
        </p:txBody>
      </p:sp>
      <p:pic>
        <p:nvPicPr>
          <p:cNvPr id="24" name="图片 23"/>
          <p:cNvPicPr>
            <a:picLocks noChangeAspect="1"/>
          </p:cNvPicPr>
          <p:nvPr/>
        </p:nvPicPr>
        <p:blipFill>
          <a:blip r:embed="rId9"/>
          <a:stretch>
            <a:fillRect/>
          </a:stretch>
        </p:blipFill>
        <p:spPr>
          <a:xfrm>
            <a:off x="7315200" y="2803525"/>
            <a:ext cx="4628515" cy="794385"/>
          </a:xfrm>
          <a:prstGeom prst="rect">
            <a:avLst/>
          </a:prstGeom>
        </p:spPr>
      </p:pic>
      <p:pic>
        <p:nvPicPr>
          <p:cNvPr id="26" name="图片 25"/>
          <p:cNvPicPr>
            <a:picLocks noChangeAspect="1"/>
          </p:cNvPicPr>
          <p:nvPr/>
        </p:nvPicPr>
        <p:blipFill>
          <a:blip r:embed="rId10"/>
          <a:stretch>
            <a:fillRect/>
          </a:stretch>
        </p:blipFill>
        <p:spPr>
          <a:xfrm>
            <a:off x="6858000" y="3886200"/>
            <a:ext cx="5124450" cy="1362075"/>
          </a:xfrm>
          <a:prstGeom prst="rect">
            <a:avLst/>
          </a:prstGeom>
        </p:spPr>
      </p:pic>
      <p:pic>
        <p:nvPicPr>
          <p:cNvPr id="28" name="图片 27"/>
          <p:cNvPicPr>
            <a:picLocks noChangeAspect="1"/>
          </p:cNvPicPr>
          <p:nvPr/>
        </p:nvPicPr>
        <p:blipFill>
          <a:blip r:embed="rId11"/>
          <a:stretch>
            <a:fillRect/>
          </a:stretch>
        </p:blipFill>
        <p:spPr>
          <a:xfrm>
            <a:off x="304800" y="4114800"/>
            <a:ext cx="6328410" cy="23787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9" name="文本框 18"/>
          <p:cNvSpPr txBox="1"/>
          <p:nvPr/>
        </p:nvSpPr>
        <p:spPr>
          <a:xfrm>
            <a:off x="0" y="1752600"/>
            <a:ext cx="5089525" cy="368300"/>
          </a:xfrm>
          <a:prstGeom prst="rect">
            <a:avLst/>
          </a:prstGeom>
          <a:noFill/>
        </p:spPr>
        <p:txBody>
          <a:bodyPr wrap="square" rtlCol="0">
            <a:spAutoFit/>
          </a:bodyPr>
          <a:p>
            <a:r>
              <a:rPr lang="en-US" altLang="zh-CN"/>
              <a:t>2.2 </a:t>
            </a:r>
            <a:r>
              <a:rPr lang="zh-CN" altLang="en-US"/>
              <a:t>Uncertainty-based Representation Augmentation</a:t>
            </a:r>
            <a:endParaRPr lang="zh-CN" altLang="en-US"/>
          </a:p>
        </p:txBody>
      </p:sp>
      <p:sp>
        <p:nvSpPr>
          <p:cNvPr id="20" name="文本框 19"/>
          <p:cNvSpPr txBox="1"/>
          <p:nvPr/>
        </p:nvSpPr>
        <p:spPr>
          <a:xfrm>
            <a:off x="0" y="1256665"/>
            <a:ext cx="4646930" cy="368300"/>
          </a:xfrm>
          <a:prstGeom prst="rect">
            <a:avLst/>
          </a:prstGeom>
          <a:noFill/>
        </p:spPr>
        <p:txBody>
          <a:bodyPr wrap="square" rtlCol="0">
            <a:spAutoFit/>
          </a:bodyPr>
          <a:p>
            <a:r>
              <a:rPr lang="en-US" altLang="zh-CN"/>
              <a:t>2. </a:t>
            </a:r>
            <a:r>
              <a:rPr lang="zh-CN" altLang="en-US"/>
              <a:t>Stable Unimodal Feature Augmentation</a:t>
            </a:r>
            <a:endParaRPr lang="zh-CN" altLang="en-US"/>
          </a:p>
        </p:txBody>
      </p:sp>
      <p:pic>
        <p:nvPicPr>
          <p:cNvPr id="25" name="图片 24"/>
          <p:cNvPicPr>
            <a:picLocks noChangeAspect="1"/>
          </p:cNvPicPr>
          <p:nvPr/>
        </p:nvPicPr>
        <p:blipFill>
          <a:blip r:embed="rId7"/>
          <a:stretch>
            <a:fillRect/>
          </a:stretch>
        </p:blipFill>
        <p:spPr>
          <a:xfrm>
            <a:off x="457200" y="2290445"/>
            <a:ext cx="5295900" cy="1123950"/>
          </a:xfrm>
          <a:prstGeom prst="rect">
            <a:avLst/>
          </a:prstGeom>
        </p:spPr>
      </p:pic>
      <p:pic>
        <p:nvPicPr>
          <p:cNvPr id="27" name="图片 26"/>
          <p:cNvPicPr>
            <a:picLocks noChangeAspect="1"/>
          </p:cNvPicPr>
          <p:nvPr/>
        </p:nvPicPr>
        <p:blipFill>
          <a:blip r:embed="rId8"/>
          <a:stretch>
            <a:fillRect/>
          </a:stretch>
        </p:blipFill>
        <p:spPr>
          <a:xfrm>
            <a:off x="1524000" y="3810000"/>
            <a:ext cx="4267200" cy="419100"/>
          </a:xfrm>
          <a:prstGeom prst="rect">
            <a:avLst/>
          </a:prstGeom>
        </p:spPr>
      </p:pic>
      <p:pic>
        <p:nvPicPr>
          <p:cNvPr id="29" name="图片 28"/>
          <p:cNvPicPr>
            <a:picLocks noChangeAspect="1"/>
          </p:cNvPicPr>
          <p:nvPr/>
        </p:nvPicPr>
        <p:blipFill>
          <a:blip r:embed="rId9"/>
          <a:stretch>
            <a:fillRect/>
          </a:stretch>
        </p:blipFill>
        <p:spPr>
          <a:xfrm>
            <a:off x="5867400" y="1828800"/>
            <a:ext cx="5963920" cy="32111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477000"/>
            <a:ext cx="2804160" cy="342900"/>
          </a:xfrm>
        </p:spPr>
        <p:txBody>
          <a:bodyPr/>
          <a:p>
            <a:fld id="{B6F15528-21DE-4FAA-801E-634DDDAF4B2B}" type="slidenum">
              <a:rPr/>
            </a:fld>
            <a:endParaRPr/>
          </a:p>
        </p:txBody>
      </p:sp>
      <p:sp>
        <p:nvSpPr>
          <p:cNvPr id="19" name="文本框 18"/>
          <p:cNvSpPr txBox="1"/>
          <p:nvPr/>
        </p:nvSpPr>
        <p:spPr>
          <a:xfrm>
            <a:off x="0" y="1752600"/>
            <a:ext cx="5089525" cy="368300"/>
          </a:xfrm>
          <a:prstGeom prst="rect">
            <a:avLst/>
          </a:prstGeom>
          <a:noFill/>
        </p:spPr>
        <p:txBody>
          <a:bodyPr wrap="square" rtlCol="0">
            <a:spAutoFit/>
          </a:bodyPr>
          <a:p>
            <a:r>
              <a:rPr lang="en-US" altLang="zh-CN"/>
              <a:t>3.1 Dynamic Multimodal Integration</a:t>
            </a:r>
            <a:endParaRPr lang="en-US" altLang="zh-CN"/>
          </a:p>
        </p:txBody>
      </p:sp>
      <p:sp>
        <p:nvSpPr>
          <p:cNvPr id="20" name="文本框 19"/>
          <p:cNvSpPr txBox="1"/>
          <p:nvPr/>
        </p:nvSpPr>
        <p:spPr>
          <a:xfrm>
            <a:off x="0" y="1256665"/>
            <a:ext cx="4646930" cy="368300"/>
          </a:xfrm>
          <a:prstGeom prst="rect">
            <a:avLst/>
          </a:prstGeom>
          <a:noFill/>
        </p:spPr>
        <p:txBody>
          <a:bodyPr wrap="square" rtlCol="0">
            <a:spAutoFit/>
          </a:bodyPr>
          <a:p>
            <a:r>
              <a:rPr lang="en-US" altLang="zh-CN"/>
              <a:t>3. </a:t>
            </a:r>
            <a:r>
              <a:rPr lang="zh-CN" altLang="en-US"/>
              <a:t>Robust Multimodal Feature Integration</a:t>
            </a:r>
            <a:endParaRPr lang="zh-CN" altLang="en-US"/>
          </a:p>
        </p:txBody>
      </p:sp>
      <p:pic>
        <p:nvPicPr>
          <p:cNvPr id="18" name="图片 17"/>
          <p:cNvPicPr>
            <a:picLocks noChangeAspect="1"/>
          </p:cNvPicPr>
          <p:nvPr/>
        </p:nvPicPr>
        <p:blipFill>
          <a:blip r:embed="rId7"/>
          <a:stretch>
            <a:fillRect/>
          </a:stretch>
        </p:blipFill>
        <p:spPr>
          <a:xfrm>
            <a:off x="990600" y="2323465"/>
            <a:ext cx="4714875" cy="914400"/>
          </a:xfrm>
          <a:prstGeom prst="rect">
            <a:avLst/>
          </a:prstGeom>
        </p:spPr>
      </p:pic>
      <p:sp>
        <p:nvSpPr>
          <p:cNvPr id="21" name="文本框 20"/>
          <p:cNvSpPr txBox="1"/>
          <p:nvPr/>
        </p:nvSpPr>
        <p:spPr>
          <a:xfrm>
            <a:off x="6324600" y="1752600"/>
            <a:ext cx="4064000" cy="368300"/>
          </a:xfrm>
          <a:prstGeom prst="rect">
            <a:avLst/>
          </a:prstGeom>
          <a:noFill/>
        </p:spPr>
        <p:txBody>
          <a:bodyPr wrap="square" rtlCol="0">
            <a:spAutoFit/>
          </a:bodyPr>
          <a:p>
            <a:r>
              <a:rPr lang="en-US" altLang="zh-CN"/>
              <a:t>3.2 Joint Representation Compression</a:t>
            </a:r>
            <a:endParaRPr lang="en-US" altLang="zh-CN"/>
          </a:p>
        </p:txBody>
      </p:sp>
      <p:pic>
        <p:nvPicPr>
          <p:cNvPr id="22" name="图片 21"/>
          <p:cNvPicPr>
            <a:picLocks noChangeAspect="1"/>
          </p:cNvPicPr>
          <p:nvPr/>
        </p:nvPicPr>
        <p:blipFill>
          <a:blip r:embed="rId8"/>
          <a:stretch>
            <a:fillRect/>
          </a:stretch>
        </p:blipFill>
        <p:spPr>
          <a:xfrm>
            <a:off x="6504305" y="2209800"/>
            <a:ext cx="5514975" cy="647700"/>
          </a:xfrm>
          <a:prstGeom prst="rect">
            <a:avLst/>
          </a:prstGeom>
        </p:spPr>
      </p:pic>
      <p:pic>
        <p:nvPicPr>
          <p:cNvPr id="23" name="图片 22"/>
          <p:cNvPicPr>
            <a:picLocks noChangeAspect="1"/>
          </p:cNvPicPr>
          <p:nvPr/>
        </p:nvPicPr>
        <p:blipFill>
          <a:blip r:embed="rId9"/>
          <a:stretch>
            <a:fillRect/>
          </a:stretch>
        </p:blipFill>
        <p:spPr>
          <a:xfrm>
            <a:off x="7886700" y="3124200"/>
            <a:ext cx="4095750" cy="333375"/>
          </a:xfrm>
          <a:prstGeom prst="rect">
            <a:avLst/>
          </a:prstGeom>
        </p:spPr>
      </p:pic>
      <p:pic>
        <p:nvPicPr>
          <p:cNvPr id="24" name="图片 23"/>
          <p:cNvPicPr>
            <a:picLocks noChangeAspect="1"/>
          </p:cNvPicPr>
          <p:nvPr/>
        </p:nvPicPr>
        <p:blipFill>
          <a:blip r:embed="rId10"/>
          <a:stretch>
            <a:fillRect/>
          </a:stretch>
        </p:blipFill>
        <p:spPr>
          <a:xfrm>
            <a:off x="6667500" y="3724275"/>
            <a:ext cx="5314950" cy="561975"/>
          </a:xfrm>
          <a:prstGeom prst="rect">
            <a:avLst/>
          </a:prstGeom>
        </p:spPr>
      </p:pic>
      <p:pic>
        <p:nvPicPr>
          <p:cNvPr id="26" name="图片 25"/>
          <p:cNvPicPr>
            <a:picLocks noChangeAspect="1"/>
          </p:cNvPicPr>
          <p:nvPr/>
        </p:nvPicPr>
        <p:blipFill>
          <a:blip r:embed="rId11"/>
          <a:stretch>
            <a:fillRect/>
          </a:stretch>
        </p:blipFill>
        <p:spPr>
          <a:xfrm>
            <a:off x="6870700" y="4639310"/>
            <a:ext cx="5181600" cy="390525"/>
          </a:xfrm>
          <a:prstGeom prst="rect">
            <a:avLst/>
          </a:prstGeom>
        </p:spPr>
      </p:pic>
      <p:pic>
        <p:nvPicPr>
          <p:cNvPr id="28" name="图片 27"/>
          <p:cNvPicPr>
            <a:picLocks noChangeAspect="1"/>
          </p:cNvPicPr>
          <p:nvPr/>
        </p:nvPicPr>
        <p:blipFill>
          <a:blip r:embed="rId12"/>
          <a:stretch>
            <a:fillRect/>
          </a:stretch>
        </p:blipFill>
        <p:spPr>
          <a:xfrm>
            <a:off x="565150" y="3657600"/>
            <a:ext cx="5810250" cy="2238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9" name="图片 18"/>
          <p:cNvPicPr>
            <a:picLocks noChangeAspect="1"/>
          </p:cNvPicPr>
          <p:nvPr/>
        </p:nvPicPr>
        <p:blipFill>
          <a:blip r:embed="rId7"/>
          <a:stretch>
            <a:fillRect/>
          </a:stretch>
        </p:blipFill>
        <p:spPr>
          <a:xfrm>
            <a:off x="304800" y="1336040"/>
            <a:ext cx="11344275" cy="2609850"/>
          </a:xfrm>
          <a:prstGeom prst="rect">
            <a:avLst/>
          </a:prstGeom>
        </p:spPr>
      </p:pic>
      <p:sp>
        <p:nvSpPr>
          <p:cNvPr id="20" name="文本框 19"/>
          <p:cNvSpPr txBox="1"/>
          <p:nvPr/>
        </p:nvSpPr>
        <p:spPr>
          <a:xfrm>
            <a:off x="1600200" y="4724400"/>
            <a:ext cx="7827010" cy="922020"/>
          </a:xfrm>
          <a:prstGeom prst="rect">
            <a:avLst/>
          </a:prstGeom>
          <a:noFill/>
        </p:spPr>
        <p:txBody>
          <a:bodyPr wrap="square" rtlCol="0">
            <a:spAutoFit/>
          </a:bodyPr>
          <a:p>
            <a:r>
              <a:rPr lang="zh-CN" altLang="en-US"/>
              <a:t>The CMU-MOSI and CMU-MOSEI datasets contain videos, audios, and texts. </a:t>
            </a:r>
            <a:endParaRPr lang="zh-CN" altLang="en-US"/>
          </a:p>
          <a:p>
            <a:r>
              <a:rPr lang="zh-CN" altLang="en-US"/>
              <a:t>The MVSA-Single and Food-101 datasets consist of texts and RGB images. </a:t>
            </a:r>
            <a:endParaRPr lang="zh-CN" altLang="en-US"/>
          </a:p>
          <a:p>
            <a:r>
              <a:rPr lang="zh-CN" altLang="en-US"/>
              <a:t>The NYU Depth v2 contains RGB and depth images. </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8" name="图片 17"/>
          <p:cNvPicPr>
            <a:picLocks noChangeAspect="1"/>
          </p:cNvPicPr>
          <p:nvPr/>
        </p:nvPicPr>
        <p:blipFill>
          <a:blip r:embed="rId7"/>
          <a:stretch>
            <a:fillRect/>
          </a:stretch>
        </p:blipFill>
        <p:spPr>
          <a:xfrm>
            <a:off x="3429000" y="1524000"/>
            <a:ext cx="5524500" cy="44862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sp>
        <p:nvSpPr>
          <p:cNvPr id="17" name="灯片编号占位符 16"/>
          <p:cNvSpPr>
            <a:spLocks noGrp="1"/>
          </p:cNvSpPr>
          <p:nvPr>
            <p:ph type="sldNum" sz="quarter" idx="7"/>
          </p:nvPr>
        </p:nvSpPr>
        <p:spPr>
          <a:xfrm>
            <a:off x="9387840" y="6515100"/>
            <a:ext cx="2804160" cy="342900"/>
          </a:xfrm>
        </p:spPr>
        <p:txBody>
          <a:bodyPr/>
          <a:p>
            <a:fld id="{B6F15528-21DE-4FAA-801E-634DDDAF4B2B}" type="slidenum">
              <a:rPr/>
            </a:fld>
            <a:endParaRPr/>
          </a:p>
        </p:txBody>
      </p:sp>
      <p:pic>
        <p:nvPicPr>
          <p:cNvPr id="19" name="图片 18"/>
          <p:cNvPicPr>
            <a:picLocks noChangeAspect="1"/>
          </p:cNvPicPr>
          <p:nvPr/>
        </p:nvPicPr>
        <p:blipFill>
          <a:blip r:embed="rId7"/>
          <a:stretch>
            <a:fillRect/>
          </a:stretch>
        </p:blipFill>
        <p:spPr>
          <a:xfrm>
            <a:off x="644525" y="1256665"/>
            <a:ext cx="10991850" cy="2733675"/>
          </a:xfrm>
          <a:prstGeom prst="rect">
            <a:avLst/>
          </a:prstGeom>
        </p:spPr>
      </p:pic>
      <p:pic>
        <p:nvPicPr>
          <p:cNvPr id="21" name="图片 20"/>
          <p:cNvPicPr>
            <a:picLocks noChangeAspect="1"/>
          </p:cNvPicPr>
          <p:nvPr/>
        </p:nvPicPr>
        <p:blipFill>
          <a:blip r:embed="rId8"/>
          <a:stretch>
            <a:fillRect/>
          </a:stretch>
        </p:blipFill>
        <p:spPr>
          <a:xfrm>
            <a:off x="644525" y="4038600"/>
            <a:ext cx="6009005" cy="2768600"/>
          </a:xfrm>
          <a:prstGeom prst="rect">
            <a:avLst/>
          </a:prstGeom>
        </p:spPr>
      </p:pic>
      <p:pic>
        <p:nvPicPr>
          <p:cNvPr id="18" name="图片 17"/>
          <p:cNvPicPr>
            <a:picLocks noChangeAspect="1"/>
          </p:cNvPicPr>
          <p:nvPr/>
        </p:nvPicPr>
        <p:blipFill>
          <a:blip r:embed="rId9"/>
          <a:stretch>
            <a:fillRect/>
          </a:stretch>
        </p:blipFill>
        <p:spPr>
          <a:xfrm>
            <a:off x="6692265" y="4495800"/>
            <a:ext cx="5314950" cy="1733550"/>
          </a:xfrm>
          <a:prstGeom prst="rect">
            <a:avLst/>
          </a:prstGeom>
        </p:spPr>
      </p:pic>
      <p:sp>
        <p:nvSpPr>
          <p:cNvPr id="20" name="文本框 19"/>
          <p:cNvSpPr txBox="1"/>
          <p:nvPr/>
        </p:nvSpPr>
        <p:spPr>
          <a:xfrm>
            <a:off x="7848600" y="6324600"/>
            <a:ext cx="4064000" cy="368300"/>
          </a:xfrm>
          <a:prstGeom prst="rect">
            <a:avLst/>
          </a:prstGeom>
          <a:noFill/>
        </p:spPr>
        <p:txBody>
          <a:bodyPr wrap="square" rtlCol="0">
            <a:spAutoFit/>
          </a:bodyPr>
          <a:p>
            <a:r>
              <a:rPr lang="zh-CN" altLang="en-US"/>
              <a:t>Stable Unimodal Feature Augmentation</a:t>
            </a: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commondata" val="eyJoZGlkIjoiM2IxYjZlOTljOWQ1ZGZmNmM0MTA5MTQwMDU0N2IzYmYifQ=="/>
  <p:tag name="COMMONDATA" val="eyJoZGlkIjoiMDljYzUzMWQ4OWI0YzBkYjYzMDRhZTY5ZjZkYmFmYTg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3401</Words>
  <Application>WPS 演示</Application>
  <PresentationFormat>On-screen Show (4:3)</PresentationFormat>
  <Paragraphs>223</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-apple-system</vt:lpstr>
      <vt:lpstr>Office Theme</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WPS_1641559061</cp:lastModifiedBy>
  <cp:revision>66</cp:revision>
  <dcterms:created xsi:type="dcterms:W3CDTF">2023-09-17T03:47:00Z</dcterms:created>
  <dcterms:modified xsi:type="dcterms:W3CDTF">2024-11-14T08:06:32Z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2023-09-05T00:00:00Z</vt:filetime>
  </property>
  <property fmtid="{D5CDD505-2E9C-101B-9397-08002B2CF9AE}" pid="3" name="Creator">
    <vt:lpwstr>Microsoft? PowerPoint? 2016</vt:lpwstr>
  </property>
  <property fmtid="{D5CDD505-2E9C-101B-9397-08002B2CF9AE}" pid="4" name="LastSaved">
    <vt:filetime>2023-09-26T00:00:00Z</vt:filetime>
  </property>
  <property fmtid="{D5CDD505-2E9C-101B-9397-08002B2CF9AE}" pid="5" name="ICV">
    <vt:lpwstr>B57A954737B34707B8BBB756EEE30DB3_13</vt:lpwstr>
  </property>
  <property fmtid="{D5CDD505-2E9C-101B-9397-08002B2CF9AE}" pid="6" name="KSOProductBuildVer">
    <vt:lpwstr>2052-12.1.0.18608</vt:lpwstr>
  </property>
</Properties>
</file>